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5"/>
  </p:sldMasterIdLst>
  <p:notesMasterIdLst>
    <p:notesMasterId r:id="rId10"/>
  </p:notesMasterIdLst>
  <p:sldIdLst>
    <p:sldId id="257" r:id="rId6"/>
    <p:sldId id="262" r:id="rId7"/>
    <p:sldId id="259" r:id="rId8"/>
    <p:sldId id="264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7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14" Type="http://schemas.openxmlformats.org/officeDocument/2006/relationships/tableStyles" Target="tableStyles.xml"/><Relationship Id="rId9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257D9-CA32-0444-B0E6-7ACC721835FC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2D9FE-1FEB-244E-9D20-4C2C68658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21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B5B1-899F-8541-A5D1-53BE0B73648F}" type="datetime1">
              <a:rPr lang="en-AU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9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FBA7-E29D-1148-9384-F881D3039850}" type="datetime1">
              <a:rPr lang="en-AU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7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B16B-5110-1C4B-90A0-10B0DD227FA1}" type="datetime1">
              <a:rPr lang="en-AU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8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C142-8C82-6A44-A090-67126412E3F0}" type="datetime1">
              <a:rPr lang="en-AU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60AE-A80A-204D-BEC5-52664341567F}" type="datetime1">
              <a:rPr lang="en-AU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5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C479-3107-F640-99EE-9D8EE0EC106A}" type="datetime1">
              <a:rPr lang="en-AU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0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E52A-DB68-8D4E-AEB0-2BE097235B11}" type="datetime1">
              <a:rPr lang="en-AU" smtClean="0"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93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4AD5-7C77-C64F-B1DC-C2124AAC306F}" type="datetime1">
              <a:rPr lang="en-AU" smtClean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2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1FD3-7822-2B4B-8BF0-D80C0B474DDF}" type="datetime1">
              <a:rPr lang="en-AU" smtClean="0"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5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CF20-FFC0-2B45-AE0A-6FE1588B2DF1}" type="datetime1">
              <a:rPr lang="en-AU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66D1-40C7-C342-89B0-760C6DA452C5}" type="datetime1">
              <a:rPr lang="en-AU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6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FCB33-1954-5348-A18B-19FA23A95107}" type="datetime1">
              <a:rPr lang="en-AU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FEA65-1506-D546-A489-0F3461C5D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2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C0EF1C-C338-60D4-BA74-C8C8999A7302}"/>
              </a:ext>
            </a:extLst>
          </p:cNvPr>
          <p:cNvSpPr txBox="1"/>
          <p:nvPr/>
        </p:nvSpPr>
        <p:spPr>
          <a:xfrm>
            <a:off x="-1" y="676689"/>
            <a:ext cx="9812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LFA 1.3 Note Taking and Discussion Scaffold</a:t>
            </a:r>
          </a:p>
          <a:p>
            <a:pPr algn="ctr"/>
            <a:r>
              <a:rPr lang="en-US" sz="2400" i="1" dirty="0">
                <a:solidFill>
                  <a:srgbClr val="0070C0"/>
                </a:solidFill>
              </a:rPr>
              <a:t>What can we learn from other school communities, the educational evidence base and system level policy and guidance?</a:t>
            </a:r>
          </a:p>
        </p:txBody>
      </p:sp>
      <p:pic>
        <p:nvPicPr>
          <p:cNvPr id="5" name="Picture 4" descr="A picture containing text, linedrawing&#10;&#10;Description automatically generated">
            <a:extLst>
              <a:ext uri="{FF2B5EF4-FFF2-40B4-BE49-F238E27FC236}">
                <a16:creationId xmlns:a16="http://schemas.microsoft.com/office/drawing/2014/main" id="{6953FEFA-CCD7-0567-6446-21D8F2FF0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392" y="2226375"/>
            <a:ext cx="6145215" cy="33431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79A70-17E3-8C7E-D736-C7C7AB00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F20B-0567-694E-925A-A9BA421E2996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5FDBFB-7622-FFC5-04C1-8612C67AC299}"/>
              </a:ext>
            </a:extLst>
          </p:cNvPr>
          <p:cNvSpPr txBox="1"/>
          <p:nvPr/>
        </p:nvSpPr>
        <p:spPr>
          <a:xfrm>
            <a:off x="4000980" y="5834861"/>
            <a:ext cx="49863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Individual Version</a:t>
            </a:r>
          </a:p>
        </p:txBody>
      </p:sp>
    </p:spTree>
    <p:extLst>
      <p:ext uri="{BB962C8B-B14F-4D97-AF65-F5344CB8AC3E}">
        <p14:creationId xmlns:p14="http://schemas.microsoft.com/office/powerpoint/2010/main" val="96595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88D23C-C034-E33C-9A4B-F4306766ABBA}"/>
              </a:ext>
            </a:extLst>
          </p:cNvPr>
          <p:cNvSpPr txBox="1"/>
          <p:nvPr/>
        </p:nvSpPr>
        <p:spPr>
          <a:xfrm>
            <a:off x="178676" y="866100"/>
            <a:ext cx="9653237" cy="36512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endParaRPr lang="en-US" sz="1463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E4DEC-DE93-8B00-6ED4-3EB57EEB1F35}"/>
              </a:ext>
            </a:extLst>
          </p:cNvPr>
          <p:cNvSpPr txBox="1"/>
          <p:nvPr/>
        </p:nvSpPr>
        <p:spPr>
          <a:xfrm>
            <a:off x="472966" y="222105"/>
            <a:ext cx="87519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What have we learned that helps us to re-imagine more meaningful reporting (processes and products) with and for our families? </a:t>
            </a:r>
            <a:endParaRPr lang="en-AU" b="1" dirty="0">
              <a:latin typeface="+mj-lt"/>
              <a:ea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58D40CC-A597-1F69-C0EC-CFDAEDE28F89}"/>
              </a:ext>
            </a:extLst>
          </p:cNvPr>
          <p:cNvCxnSpPr>
            <a:cxnSpLocks/>
          </p:cNvCxnSpPr>
          <p:nvPr/>
        </p:nvCxnSpPr>
        <p:spPr>
          <a:xfrm>
            <a:off x="3288685" y="866100"/>
            <a:ext cx="0" cy="599190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7BB166-4FF1-D8F6-5698-696A785A1A5C}"/>
              </a:ext>
            </a:extLst>
          </p:cNvPr>
          <p:cNvCxnSpPr>
            <a:cxnSpLocks/>
          </p:cNvCxnSpPr>
          <p:nvPr/>
        </p:nvCxnSpPr>
        <p:spPr>
          <a:xfrm>
            <a:off x="6570512" y="914939"/>
            <a:ext cx="74065" cy="5968008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BC07091-7B5D-F89C-67DA-39EB5EFFF6D4}"/>
              </a:ext>
            </a:extLst>
          </p:cNvPr>
          <p:cNvSpPr txBox="1"/>
          <p:nvPr/>
        </p:nvSpPr>
        <p:spPr>
          <a:xfrm>
            <a:off x="829550" y="889992"/>
            <a:ext cx="2138491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8" dirty="0"/>
              <a:t>From other schools?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D78FCF-CD07-FE89-25CA-53D67C16CAE0}"/>
              </a:ext>
            </a:extLst>
          </p:cNvPr>
          <p:cNvSpPr txBox="1"/>
          <p:nvPr/>
        </p:nvSpPr>
        <p:spPr>
          <a:xfrm>
            <a:off x="3650670" y="914939"/>
            <a:ext cx="2461225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8" dirty="0"/>
              <a:t>From the educational evidence base?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4D4C82-5091-7919-44CE-DA95A14FBFD7}"/>
              </a:ext>
            </a:extLst>
          </p:cNvPr>
          <p:cNvSpPr txBox="1"/>
          <p:nvPr/>
        </p:nvSpPr>
        <p:spPr>
          <a:xfrm>
            <a:off x="7266099" y="905729"/>
            <a:ext cx="2461225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8" dirty="0"/>
              <a:t>From the system level?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702A81-FEB1-664B-8ABB-9B3C519CB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FEA65-1506-D546-A489-0F3461C5DADD}" type="slidenum">
              <a:rPr lang="en-US" smtClean="0"/>
              <a:t>2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038883-D9F0-AAB8-9882-E78E48AEE3B9}"/>
              </a:ext>
            </a:extLst>
          </p:cNvPr>
          <p:cNvSpPr/>
          <p:nvPr/>
        </p:nvSpPr>
        <p:spPr>
          <a:xfrm>
            <a:off x="7170212" y="0"/>
            <a:ext cx="2735788" cy="222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Individual LFA 1.3 booklet </a:t>
            </a:r>
          </a:p>
        </p:txBody>
      </p:sp>
    </p:spTree>
    <p:extLst>
      <p:ext uri="{BB962C8B-B14F-4D97-AF65-F5344CB8AC3E}">
        <p14:creationId xmlns:p14="http://schemas.microsoft.com/office/powerpoint/2010/main" val="27595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90B915-2EBD-5749-A428-D8D79DE628C1}"/>
              </a:ext>
            </a:extLst>
          </p:cNvPr>
          <p:cNvSpPr txBox="1"/>
          <p:nvPr/>
        </p:nvSpPr>
        <p:spPr>
          <a:xfrm>
            <a:off x="148281" y="593023"/>
            <a:ext cx="9609438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AU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en-GB" sz="16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W</a:t>
            </a:r>
            <a:r>
              <a:rPr lang="en-GB" sz="1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hat are you now noticing tends to be privileged in your local reporting processes and documentation? Implications?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AU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en-GB" sz="16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To what extent is a holistic understanding of each learner communicated through your reports and reporting processes? How might this be further strengthened?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en-GB" sz="1600" dirty="0">
                <a:latin typeface="+mj-lt"/>
              </a:rPr>
              <a:t>What is something from the ACER report that is worth considering in your context? Why? How might you approach this?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GB" sz="1600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AU" sz="1600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en-GB" sz="1600" dirty="0">
                <a:latin typeface="+mj-lt"/>
              </a:rPr>
              <a:t>What further questions, wonderings or challenges have arisen in light of reading this report?</a:t>
            </a:r>
            <a:endParaRPr lang="en-AU" sz="1600" dirty="0">
              <a:latin typeface="+mj-lt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endParaRPr lang="en-AU" sz="18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F3B84D-EBDE-25B4-B1B7-35BC2C90D64B}"/>
              </a:ext>
            </a:extLst>
          </p:cNvPr>
          <p:cNvSpPr txBox="1"/>
          <p:nvPr/>
        </p:nvSpPr>
        <p:spPr>
          <a:xfrm>
            <a:off x="167459" y="201963"/>
            <a:ext cx="9057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After engaging with the ACER report and school case studies, the team is invited to</a:t>
            </a:r>
            <a:r>
              <a:rPr lang="en-AU" b="1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individually respond to the following prompts:</a:t>
            </a:r>
            <a:endParaRPr lang="en-AU" b="1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455CF-DAEB-0200-6970-950F2D17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F20B-0567-694E-925A-A9BA421E2996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741A7A-7828-6E44-8DB1-F5C9A91AF92D}"/>
              </a:ext>
            </a:extLst>
          </p:cNvPr>
          <p:cNvSpPr txBox="1"/>
          <p:nvPr/>
        </p:nvSpPr>
        <p:spPr>
          <a:xfrm>
            <a:off x="167460" y="6007252"/>
            <a:ext cx="9057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Share and discuss your responses, the add your main insights and ideas to the Investigation Team Summary version of this document. </a:t>
            </a:r>
            <a:endParaRPr lang="en-AU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B53514-ED88-69D6-95CB-A7336CCB2BDD}"/>
              </a:ext>
            </a:extLst>
          </p:cNvPr>
          <p:cNvSpPr/>
          <p:nvPr/>
        </p:nvSpPr>
        <p:spPr>
          <a:xfrm>
            <a:off x="7170212" y="0"/>
            <a:ext cx="2735788" cy="222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Individual LFA 1.3 booklet </a:t>
            </a:r>
          </a:p>
        </p:txBody>
      </p:sp>
    </p:spTree>
    <p:extLst>
      <p:ext uri="{BB962C8B-B14F-4D97-AF65-F5344CB8AC3E}">
        <p14:creationId xmlns:p14="http://schemas.microsoft.com/office/powerpoint/2010/main" val="94609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D5FF09-4391-88AD-7279-A9D7E64DF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F20B-0567-694E-925A-A9BA421E2996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34F34D-4C9D-F792-F880-94D01EBD9358}"/>
              </a:ext>
            </a:extLst>
          </p:cNvPr>
          <p:cNvSpPr txBox="1"/>
          <p:nvPr/>
        </p:nvSpPr>
        <p:spPr>
          <a:xfrm>
            <a:off x="515815" y="928100"/>
            <a:ext cx="9249507" cy="462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400" dirty="0">
                <a:latin typeface="+mj-lt"/>
              </a:rPr>
              <a:t>To what extent are our current reports accessible and easy for parents and carers to understand? What might require further strengthening and how might this work be undertaken and by whom? </a:t>
            </a:r>
          </a:p>
          <a:p>
            <a:pPr lvl="0"/>
            <a:endParaRPr lang="en-GB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r>
              <a:rPr lang="en-AU" sz="1400" dirty="0">
                <a:latin typeface="+mj-lt"/>
              </a:rPr>
              <a:t>How might parent/carer learning partnerships be further strengthened in assessment and reporting processes? </a:t>
            </a:r>
          </a:p>
          <a:p>
            <a:pPr lvl="0"/>
            <a:endParaRPr lang="en-AU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r>
              <a:rPr lang="en-AU" sz="1400" dirty="0">
                <a:latin typeface="+mj-lt"/>
              </a:rPr>
              <a:t>What role is available to students and their parents/carers, when engaging in parent/carer-teacher-student conferences? What might leadership teams and teachers need to do less of and more of if conferences are to ensure greater equity of voice and perspective from all involved?</a:t>
            </a:r>
          </a:p>
          <a:p>
            <a:pPr lvl="0"/>
            <a:endParaRPr lang="en-AU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endParaRPr lang="en-AU" sz="1400" dirty="0">
              <a:latin typeface="+mj-lt"/>
            </a:endParaRPr>
          </a:p>
          <a:p>
            <a:pPr lvl="0"/>
            <a:r>
              <a:rPr lang="en-AU" sz="1400" dirty="0">
                <a:latin typeface="+mj-lt"/>
              </a:rPr>
              <a:t>How can students take a more active role in conferences, a role that supports them in being and becoming assessment capable learner? </a:t>
            </a:r>
          </a:p>
          <a:p>
            <a:endParaRPr lang="en-US" sz="1463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427FDA-BFAF-104F-AA1D-093264912996}"/>
              </a:ext>
            </a:extLst>
          </p:cNvPr>
          <p:cNvSpPr txBox="1"/>
          <p:nvPr/>
        </p:nvSpPr>
        <p:spPr>
          <a:xfrm>
            <a:off x="167460" y="174047"/>
            <a:ext cx="9057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After engaging with the system documents, the team is invited to</a:t>
            </a:r>
            <a:r>
              <a:rPr lang="en-AU" b="1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individually respond to the following prompts:</a:t>
            </a:r>
            <a:endParaRPr lang="en-AU" b="1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1CD341-D41D-DB4D-A44A-F5B250F5C94D}"/>
              </a:ext>
            </a:extLst>
          </p:cNvPr>
          <p:cNvSpPr txBox="1"/>
          <p:nvPr/>
        </p:nvSpPr>
        <p:spPr>
          <a:xfrm>
            <a:off x="167460" y="5769875"/>
            <a:ext cx="9057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Share and discuss your responses, the add your main insights and ideas to the Investigation Team Summary version of this document. </a:t>
            </a:r>
            <a:endParaRPr lang="en-AU" dirty="0"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DD3022-1A04-8359-F15E-1CE6FF99927A}"/>
              </a:ext>
            </a:extLst>
          </p:cNvPr>
          <p:cNvSpPr/>
          <p:nvPr/>
        </p:nvSpPr>
        <p:spPr>
          <a:xfrm>
            <a:off x="7170212" y="0"/>
            <a:ext cx="2735788" cy="222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Individual LFA 1.3 booklet </a:t>
            </a:r>
          </a:p>
        </p:txBody>
      </p:sp>
    </p:spTree>
    <p:extLst>
      <p:ext uri="{BB962C8B-B14F-4D97-AF65-F5344CB8AC3E}">
        <p14:creationId xmlns:p14="http://schemas.microsoft.com/office/powerpoint/2010/main" val="2423810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9114c1-daad-44dd-acad-30f4246641f2">
      <Value>101</Value>
      <Value>94</Value>
    </TaxCatchAll>
    <DEECD_Publisher xmlns="http://schemas.microsoft.com/sharepoint/v3">Department of Education and Training</DEECD_Publisher>
    <hyperlink xmlns="76b566cd-adb9-46c2-964b-22eba181fd0b">
      <Url xsi:nil="true"/>
      <Description xsi:nil="true"/>
    </hyperlink>
    <a319977fc8504e09982f090ae1d7c602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Page</TermName>
          <TermId xmlns="http://schemas.microsoft.com/office/infopath/2007/PartnerControls">eb523acf-a821-456c-a76b-7607578309d7</TermId>
        </TermInfo>
      </Terms>
    </a319977fc8504e09982f090ae1d7c602>
    <DEECD_Expired xmlns="http://schemas.microsoft.com/sharepoint/v3">false</DEECD_Expired>
    <DEECD_Keywords xmlns="http://schemas.microsoft.com/sharepoint/v3" xsi:nil="true"/>
    <PublishingExpirationDate xmlns="http://schemas.microsoft.com/sharepoint/v3" xsi:nil="true"/>
    <DEECD_Description xmlns="http://schemas.microsoft.com/sharepoint/v3">LFA 1.3_Notetaking_and_Discussion_Guide_Individual</DEECD_Description>
    <b1688cb4a3a940449dc8286705012a42 xmlns="76b566cd-adb9-46c2-964b-22eba181fd0b">
      <Terms xmlns="http://schemas.microsoft.com/office/infopath/2007/PartnerControls"/>
    </b1688cb4a3a940449dc8286705012a42>
    <hyperlink2 xmlns="76b566cd-adb9-46c2-964b-22eba181fd0b">
      <Url xsi:nil="true"/>
      <Description xsi:nil="true"/>
    </hyperlink2>
    <PublishingStartDate xmlns="76b566cd-adb9-46c2-964b-22eba181fd0b" xsi:nil="true"/>
    <ofbb8b9a280a423a91cf717fb81349cd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</TermName>
          <TermId xmlns="http://schemas.microsoft.com/office/infopath/2007/PartnerControls">5232e41c-5101-41fe-b638-7d41d1371531</TermId>
        </TermInfo>
      </Terms>
    </ofbb8b9a280a423a91cf717fb81349cd>
    <pfad5814e62747ed9f131defefc62dac xmlns="76b566cd-adb9-46c2-964b-22eba181fd0b">
      <Terms xmlns="http://schemas.microsoft.com/office/infopath/2007/PartnerControls"/>
    </pfad5814e62747ed9f131defefc62dac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A01D47DD30CBB54F95863B7DC80A2CEC" ma:contentTypeVersion="12" ma:contentTypeDescription="WebCM Documents Content Type" ma:contentTypeScope="" ma:versionID="e4139b3a0e7d3d8cb92e2992b6712403">
  <xsd:schema xmlns:xsd="http://www.w3.org/2001/XMLSchema" xmlns:xs="http://www.w3.org/2001/XMLSchema" xmlns:p="http://schemas.microsoft.com/office/2006/metadata/properties" xmlns:ns1="http://schemas.microsoft.com/sharepoint/v3" xmlns:ns2="76b566cd-adb9-46c2-964b-22eba181fd0b" xmlns:ns3="cb9114c1-daad-44dd-acad-30f4246641f2" targetNamespace="http://schemas.microsoft.com/office/2006/metadata/properties" ma:root="true" ma:fieldsID="df9e21a9d9be030ba6d9139b7d031c32" ns1:_="" ns2:_="" ns3:_="">
    <xsd:import namespace="http://schemas.microsoft.com/sharepoint/v3"/>
    <xsd:import namespace="76b566cd-adb9-46c2-964b-22eba181fd0b"/>
    <xsd:import namespace="cb9114c1-daad-44dd-acad-30f4246641f2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DEECD_Expired" minOccurs="0"/>
                <xsd:element ref="ns2:PublishingStartDate" minOccurs="0"/>
                <xsd:element ref="ns1:PublishingExpirationDate" minOccurs="0"/>
                <xsd:element ref="ns3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  <xsd:element ref="ns2:hyperlink" minOccurs="0"/>
                <xsd:element ref="ns2:hyperlink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2" nillable="true" ma:displayName="Description" ma:description="" ma:internalName="DEECD_Description">
      <xsd:simpleType>
        <xsd:restriction base="dms:Note">
          <xsd:maxLength value="255"/>
        </xsd:restriction>
      </xsd:simpleType>
    </xsd:element>
    <xsd:element name="DEECD_Publisher" ma:index="3" nillable="true" ma:displayName="Publisher" ma:default="Department of Education and Training" ma:internalName="DEECD_Publisher">
      <xsd:simpleType>
        <xsd:restriction base="dms:Text">
          <xsd:maxLength value="255"/>
        </xsd:restriction>
      </xsd:simpleType>
    </xsd:element>
    <xsd:element name="DEECD_Keywords" ma:index="7" nillable="true" ma:displayName="Keywords" ma:internalName="DEECD_Keywords">
      <xsd:simpleType>
        <xsd:restriction base="dms:Note">
          <xsd:maxLength value="255"/>
        </xsd:restriction>
      </xsd:simpleType>
    </xsd:element>
    <xsd:element name="DEECD_Expired" ma:index="8" nillable="true" ma:displayName="Expired" ma:default="0" ma:internalName="DEECD_Expired">
      <xsd:simpleType>
        <xsd:restriction base="dms:Boolean"/>
      </xsd:simpleType>
    </xsd:element>
    <xsd:element name="PublishingExpirationDate" ma:index="10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566cd-adb9-46c2-964b-22eba181fd0b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internalName="PublishingStartDate">
      <xsd:simpleType>
        <xsd:restriction base="dms:Unknown"/>
      </xsd:simpleType>
    </xsd:element>
    <xsd:element name="pfad5814e62747ed9f131defefc62dac" ma:index="19" nillable="true" ma:taxonomy="true" ma:internalName="pfad5814e62747ed9f131defefc62dac" ma:taxonomyFieldName="DEECD_SubjectCategory" ma:displayName="Subject Category" ma:readOnly="false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20" nillable="true" ma:taxonomy="true" ma:internalName="a319977fc8504e09982f090ae1d7c602" ma:taxonomyFieldName="DEECD_ItemType" ma:displayName="Item Type" ma:default="101;#Page|eb523acf-a821-456c-a76b-7607578309d7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1" nillable="true" ma:taxonomy="true" ma:internalName="ofbb8b9a280a423a91cf717fb81349cd" ma:taxonomyFieldName="DEECD_Author" ma:displayName="Author" ma:default="94;#Education|5232e41c-5101-41fe-b638-7d41d1371531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2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yperlink" ma:index="24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2" ma:index="25" nillable="true" ma:displayName="hyperlink2" ma:format="Hyperlink" ma:internalName="hyperlink2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114c1-daad-44dd-acad-30f4246641f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7017a8d-dd8f-40f0-bbcf-d0d7f718f6eb}" ma:internalName="TaxCatchAll" ma:showField="CatchAllData" ma:web="cb9114c1-daad-44dd-acad-30f4246641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</spe:Receivers>
</file>

<file path=customXml/itemProps1.xml><?xml version="1.0" encoding="utf-8"?>
<ds:datastoreItem xmlns:ds="http://schemas.openxmlformats.org/officeDocument/2006/customXml" ds:itemID="{B288B903-959E-4175-9BAE-81241E5968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4229B7-9891-4B15-A1B6-A1633FBAB5C3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1697feb4-41be-4414-9a7d-fe2ac66ee798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990AB72-16AF-4AF7-B293-38477047BC60}"/>
</file>

<file path=customXml/itemProps4.xml><?xml version="1.0" encoding="utf-8"?>
<ds:datastoreItem xmlns:ds="http://schemas.openxmlformats.org/officeDocument/2006/customXml" ds:itemID="{350D78A7-5E3F-4623-9803-76B9639B2D6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376</Words>
  <Application>Microsoft Office PowerPoint</Application>
  <PresentationFormat>A4 Paper (210x297 mm)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Maureen O'Rourke</dc:creator>
  <cp:lastModifiedBy>Christina Tropea</cp:lastModifiedBy>
  <cp:revision>5</cp:revision>
  <dcterms:created xsi:type="dcterms:W3CDTF">2022-08-30T07:01:34Z</dcterms:created>
  <dcterms:modified xsi:type="dcterms:W3CDTF">2022-10-08T10:10:24Z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0x0101008840106FE30D4F50BC61A726A7CA6E3800A01D47DD30CBB54F95863B7DC80A2CEC</vt:lpwstr>
  </property>
  <property fmtid="{D5CDD505-2E9C-101B-9397-08002B2CF9AE}" pid="3" name="RecordPoint_WorkflowType">
    <vt:lpwstr>ActiveSubmitStub</vt:lpwstr>
  </property>
  <property fmtid="{D5CDD505-2E9C-101B-9397-08002B2CF9AE}" pid="4" name="RecordPoint_ActiveItemSiteId">
    <vt:lpwstr>{d588aa34-07a3-4d59-b975-b2f7c5ef7a89}</vt:lpwstr>
  </property>
  <property fmtid="{D5CDD505-2E9C-101B-9397-08002B2CF9AE}" pid="5" name="RecordPoint_ActiveItemListId">
    <vt:lpwstr>{c90a11d1-b68f-4abe-81d9-a993f14cf57c}</vt:lpwstr>
  </property>
  <property fmtid="{D5CDD505-2E9C-101B-9397-08002B2CF9AE}" pid="6" name="RecordPoint_ActiveItemUniqueId">
    <vt:lpwstr>{e4168428-9133-4a57-92a1-de86a2e0f533}</vt:lpwstr>
  </property>
  <property fmtid="{D5CDD505-2E9C-101B-9397-08002B2CF9AE}" pid="7" name="RecordPoint_ActiveItemWebId">
    <vt:lpwstr>{1697feb4-41be-4414-9a7d-fe2ac66ee798}</vt:lpwstr>
  </property>
  <property fmtid="{D5CDD505-2E9C-101B-9397-08002B2CF9AE}" pid="8" name="RecordPoint_RecordNumberSubmitted">
    <vt:lpwstr>R20220488246</vt:lpwstr>
  </property>
  <property fmtid="{D5CDD505-2E9C-101B-9397-08002B2CF9AE}" pid="9" name="RecordPoint_SubmissionCompleted">
    <vt:lpwstr>2022-09-22T23:22:16.9320655+10:00</vt:lpwstr>
  </property>
  <property fmtid="{D5CDD505-2E9C-101B-9397-08002B2CF9AE}" pid="10" name="DEECD_Author">
    <vt:lpwstr>94;#Education|5232e41c-5101-41fe-b638-7d41d1371531</vt:lpwstr>
  </property>
  <property fmtid="{D5CDD505-2E9C-101B-9397-08002B2CF9AE}" pid="11" name="DEECD_ItemType">
    <vt:lpwstr>101;#Page|eb523acf-a821-456c-a76b-7607578309d7</vt:lpwstr>
  </property>
  <property fmtid="{D5CDD505-2E9C-101B-9397-08002B2CF9AE}" pid="12" name="DEECD_SubjectCategory">
    <vt:lpwstr/>
  </property>
  <property fmtid="{D5CDD505-2E9C-101B-9397-08002B2CF9AE}" pid="13" name="DEECD_Audience">
    <vt:lpwstr/>
  </property>
</Properties>
</file>